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65" r:id="rId5"/>
    <p:sldId id="266" r:id="rId6"/>
    <p:sldId id="296" r:id="rId7"/>
    <p:sldId id="313" r:id="rId8"/>
    <p:sldId id="267" r:id="rId9"/>
    <p:sldId id="297" r:id="rId10"/>
    <p:sldId id="268" r:id="rId11"/>
    <p:sldId id="298" r:id="rId12"/>
    <p:sldId id="270" r:id="rId13"/>
    <p:sldId id="300" r:id="rId14"/>
    <p:sldId id="310" r:id="rId15"/>
    <p:sldId id="269" r:id="rId16"/>
    <p:sldId id="299" r:id="rId17"/>
    <p:sldId id="308" r:id="rId18"/>
    <p:sldId id="30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1" autoAdjust="0"/>
    <p:restoredTop sz="94660"/>
  </p:normalViewPr>
  <p:slideViewPr>
    <p:cSldViewPr snapToGrid="0">
      <p:cViewPr>
        <p:scale>
          <a:sx n="100" d="100"/>
          <a:sy n="100" d="100"/>
        </p:scale>
        <p:origin x="12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2BB2AA-DDCB-4B4E-A9F4-51ACD85E3B3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783CC-B724-45A6-A9E0-0E6934DEB9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Train</a:t>
          </a:r>
        </a:p>
      </dgm:t>
    </dgm:pt>
    <dgm:pt modelId="{057E489B-6626-4748-833C-374D8039E86C}" type="parTrans" cxnId="{F39007E8-17C9-4AC2-97C2-062C08C0B143}">
      <dgm:prSet/>
      <dgm:spPr/>
      <dgm:t>
        <a:bodyPr/>
        <a:lstStyle/>
        <a:p>
          <a:endParaRPr lang="en-US"/>
        </a:p>
      </dgm:t>
    </dgm:pt>
    <dgm:pt modelId="{354DFDC4-92F5-4B97-9DB6-968970DCAB62}" type="sibTrans" cxnId="{F39007E8-17C9-4AC2-97C2-062C08C0B143}">
      <dgm:prSet/>
      <dgm:spPr/>
      <dgm:t>
        <a:bodyPr/>
        <a:lstStyle/>
        <a:p>
          <a:endParaRPr lang="en-US"/>
        </a:p>
      </dgm:t>
    </dgm:pt>
    <dgm:pt modelId="{405882A6-A7AD-4B68-AA02-5BC5FEE6E3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Analyze</a:t>
          </a:r>
        </a:p>
      </dgm:t>
    </dgm:pt>
    <dgm:pt modelId="{417165FE-2ACE-4B6A-A371-7726E5C90108}" type="parTrans" cxnId="{D0BC4C6E-48A8-4DA3-8614-634A12930710}">
      <dgm:prSet/>
      <dgm:spPr/>
      <dgm:t>
        <a:bodyPr/>
        <a:lstStyle/>
        <a:p>
          <a:endParaRPr lang="en-US"/>
        </a:p>
      </dgm:t>
    </dgm:pt>
    <dgm:pt modelId="{B00B557F-50D7-42F5-B636-FF0A5A6EF721}" type="sibTrans" cxnId="{D0BC4C6E-48A8-4DA3-8614-634A12930710}">
      <dgm:prSet/>
      <dgm:spPr/>
      <dgm:t>
        <a:bodyPr/>
        <a:lstStyle/>
        <a:p>
          <a:endParaRPr lang="en-US"/>
        </a:p>
      </dgm:t>
    </dgm:pt>
    <dgm:pt modelId="{BF002680-2373-4DCF-B6CA-8FFB1D2AE3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Evaluate</a:t>
          </a:r>
        </a:p>
      </dgm:t>
    </dgm:pt>
    <dgm:pt modelId="{DC198E5C-DC7B-49F0-A9A1-2CF19BD70325}" type="parTrans" cxnId="{24D52045-5108-4CE6-BB48-10DDCE796D73}">
      <dgm:prSet/>
      <dgm:spPr/>
      <dgm:t>
        <a:bodyPr/>
        <a:lstStyle/>
        <a:p>
          <a:endParaRPr lang="en-US"/>
        </a:p>
      </dgm:t>
    </dgm:pt>
    <dgm:pt modelId="{F58FEB64-EF43-4E0B-B649-59C96FC66AE5}" type="sibTrans" cxnId="{24D52045-5108-4CE6-BB48-10DDCE796D73}">
      <dgm:prSet/>
      <dgm:spPr/>
      <dgm:t>
        <a:bodyPr/>
        <a:lstStyle/>
        <a:p>
          <a:endParaRPr lang="en-US"/>
        </a:p>
      </dgm:t>
    </dgm:pt>
    <dgm:pt modelId="{6AC54553-D413-486E-9C29-E589A0BDA28C}" type="pres">
      <dgm:prSet presAssocID="{5E2BB2AA-DDCB-4B4E-A9F4-51ACD85E3B3E}" presName="root" presStyleCnt="0">
        <dgm:presLayoutVars>
          <dgm:dir/>
          <dgm:resizeHandles val="exact"/>
        </dgm:presLayoutVars>
      </dgm:prSet>
      <dgm:spPr/>
    </dgm:pt>
    <dgm:pt modelId="{8404187C-13F9-4FAE-B085-B2A293913672}" type="pres">
      <dgm:prSet presAssocID="{E33783CC-B724-45A6-A9E0-0E6934DEB9A9}" presName="compNode" presStyleCnt="0"/>
      <dgm:spPr/>
    </dgm:pt>
    <dgm:pt modelId="{AE2363EA-9B31-4461-AF33-8A30E323185E}" type="pres">
      <dgm:prSet presAssocID="{E33783CC-B724-45A6-A9E0-0E6934DEB9A9}" presName="iconBgRect" presStyleLbl="bgShp" presStyleIdx="0" presStyleCnt="3"/>
      <dgm:spPr/>
    </dgm:pt>
    <dgm:pt modelId="{2DAAEB9D-54A7-4514-85AE-08509639D4F5}" type="pres">
      <dgm:prSet presAssocID="{E33783CC-B724-45A6-A9E0-0E6934DEB9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017691AB-7317-4206-9978-CBE8E4D7D46E}" type="pres">
      <dgm:prSet presAssocID="{E33783CC-B724-45A6-A9E0-0E6934DEB9A9}" presName="spaceRect" presStyleCnt="0"/>
      <dgm:spPr/>
    </dgm:pt>
    <dgm:pt modelId="{48B9D636-6502-438A-94BA-BFE314CFDE6B}" type="pres">
      <dgm:prSet presAssocID="{E33783CC-B724-45A6-A9E0-0E6934DEB9A9}" presName="textRect" presStyleLbl="revTx" presStyleIdx="0" presStyleCnt="3">
        <dgm:presLayoutVars>
          <dgm:chMax val="1"/>
          <dgm:chPref val="1"/>
        </dgm:presLayoutVars>
      </dgm:prSet>
      <dgm:spPr/>
    </dgm:pt>
    <dgm:pt modelId="{D1D5A6EA-3453-410D-A440-CD2B463F1040}" type="pres">
      <dgm:prSet presAssocID="{354DFDC4-92F5-4B97-9DB6-968970DCAB62}" presName="sibTrans" presStyleCnt="0"/>
      <dgm:spPr/>
    </dgm:pt>
    <dgm:pt modelId="{942796C2-7B4D-475D-911E-1942436F27C7}" type="pres">
      <dgm:prSet presAssocID="{405882A6-A7AD-4B68-AA02-5BC5FEE6E3E6}" presName="compNode" presStyleCnt="0"/>
      <dgm:spPr/>
    </dgm:pt>
    <dgm:pt modelId="{EEF76CAC-0316-4409-87CA-CBA4CB086108}" type="pres">
      <dgm:prSet presAssocID="{405882A6-A7AD-4B68-AA02-5BC5FEE6E3E6}" presName="iconBgRect" presStyleLbl="bgShp" presStyleIdx="1" presStyleCnt="3"/>
      <dgm:spPr/>
    </dgm:pt>
    <dgm:pt modelId="{B9C265A7-AF28-4B67-A2D2-A17B07E0A53B}" type="pres">
      <dgm:prSet presAssocID="{405882A6-A7AD-4B68-AA02-5BC5FEE6E3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EDF68CF-1543-4B68-9DF9-F79695ED8C0A}" type="pres">
      <dgm:prSet presAssocID="{405882A6-A7AD-4B68-AA02-5BC5FEE6E3E6}" presName="spaceRect" presStyleCnt="0"/>
      <dgm:spPr/>
    </dgm:pt>
    <dgm:pt modelId="{17EB6061-F5DB-4A1B-81F1-D91D0B896A05}" type="pres">
      <dgm:prSet presAssocID="{405882A6-A7AD-4B68-AA02-5BC5FEE6E3E6}" presName="textRect" presStyleLbl="revTx" presStyleIdx="1" presStyleCnt="3">
        <dgm:presLayoutVars>
          <dgm:chMax val="1"/>
          <dgm:chPref val="1"/>
        </dgm:presLayoutVars>
      </dgm:prSet>
      <dgm:spPr/>
    </dgm:pt>
    <dgm:pt modelId="{59ACBD51-D6F7-43D6-966B-5860275099F5}" type="pres">
      <dgm:prSet presAssocID="{B00B557F-50D7-42F5-B636-FF0A5A6EF721}" presName="sibTrans" presStyleCnt="0"/>
      <dgm:spPr/>
    </dgm:pt>
    <dgm:pt modelId="{ECE89F0D-5512-4B24-BFC2-2FE1956C8476}" type="pres">
      <dgm:prSet presAssocID="{BF002680-2373-4DCF-B6CA-8FFB1D2AE3F3}" presName="compNode" presStyleCnt="0"/>
      <dgm:spPr/>
    </dgm:pt>
    <dgm:pt modelId="{FDB953A3-F1CA-4433-80A7-ED16CC88E8BF}" type="pres">
      <dgm:prSet presAssocID="{BF002680-2373-4DCF-B6CA-8FFB1D2AE3F3}" presName="iconBgRect" presStyleLbl="bgShp" presStyleIdx="2" presStyleCnt="3"/>
      <dgm:spPr/>
    </dgm:pt>
    <dgm:pt modelId="{64069708-C9E5-4E78-8ACB-B79A8F6475D7}" type="pres">
      <dgm:prSet presAssocID="{BF002680-2373-4DCF-B6CA-8FFB1D2AE3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305B077-59A4-4FFA-9555-CFBDC42D3533}" type="pres">
      <dgm:prSet presAssocID="{BF002680-2373-4DCF-B6CA-8FFB1D2AE3F3}" presName="spaceRect" presStyleCnt="0"/>
      <dgm:spPr/>
    </dgm:pt>
    <dgm:pt modelId="{30DF11E3-733B-4CB4-97FF-F2AF9824AB7E}" type="pres">
      <dgm:prSet presAssocID="{BF002680-2373-4DCF-B6CA-8FFB1D2AE3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4D52045-5108-4CE6-BB48-10DDCE796D73}" srcId="{5E2BB2AA-DDCB-4B4E-A9F4-51ACD85E3B3E}" destId="{BF002680-2373-4DCF-B6CA-8FFB1D2AE3F3}" srcOrd="2" destOrd="0" parTransId="{DC198E5C-DC7B-49F0-A9A1-2CF19BD70325}" sibTransId="{F58FEB64-EF43-4E0B-B649-59C96FC66AE5}"/>
    <dgm:cxn modelId="{D0BC4C6E-48A8-4DA3-8614-634A12930710}" srcId="{5E2BB2AA-DDCB-4B4E-A9F4-51ACD85E3B3E}" destId="{405882A6-A7AD-4B68-AA02-5BC5FEE6E3E6}" srcOrd="1" destOrd="0" parTransId="{417165FE-2ACE-4B6A-A371-7726E5C90108}" sibTransId="{B00B557F-50D7-42F5-B636-FF0A5A6EF721}"/>
    <dgm:cxn modelId="{823F8372-4E6E-415B-B9F8-89E9E9DF392E}" type="presOf" srcId="{BF002680-2373-4DCF-B6CA-8FFB1D2AE3F3}" destId="{30DF11E3-733B-4CB4-97FF-F2AF9824AB7E}" srcOrd="0" destOrd="0" presId="urn:microsoft.com/office/officeart/2018/5/layout/IconCircleLabelList"/>
    <dgm:cxn modelId="{8A7DB874-DEDC-4CA7-9C3C-B92B3628B447}" type="presOf" srcId="{405882A6-A7AD-4B68-AA02-5BC5FEE6E3E6}" destId="{17EB6061-F5DB-4A1B-81F1-D91D0B896A05}" srcOrd="0" destOrd="0" presId="urn:microsoft.com/office/officeart/2018/5/layout/IconCircleLabelList"/>
    <dgm:cxn modelId="{0F5E28A0-E6F2-4013-8FA8-7465A967F78E}" type="presOf" srcId="{5E2BB2AA-DDCB-4B4E-A9F4-51ACD85E3B3E}" destId="{6AC54553-D413-486E-9C29-E589A0BDA28C}" srcOrd="0" destOrd="0" presId="urn:microsoft.com/office/officeart/2018/5/layout/IconCircleLabelList"/>
    <dgm:cxn modelId="{DC1043E0-3884-46C5-BDEC-F660C9D8E872}" type="presOf" srcId="{E33783CC-B724-45A6-A9E0-0E6934DEB9A9}" destId="{48B9D636-6502-438A-94BA-BFE314CFDE6B}" srcOrd="0" destOrd="0" presId="urn:microsoft.com/office/officeart/2018/5/layout/IconCircleLabelList"/>
    <dgm:cxn modelId="{F39007E8-17C9-4AC2-97C2-062C08C0B143}" srcId="{5E2BB2AA-DDCB-4B4E-A9F4-51ACD85E3B3E}" destId="{E33783CC-B724-45A6-A9E0-0E6934DEB9A9}" srcOrd="0" destOrd="0" parTransId="{057E489B-6626-4748-833C-374D8039E86C}" sibTransId="{354DFDC4-92F5-4B97-9DB6-968970DCAB62}"/>
    <dgm:cxn modelId="{E587AF64-E2A6-4859-9780-18969ACABF67}" type="presParOf" srcId="{6AC54553-D413-486E-9C29-E589A0BDA28C}" destId="{8404187C-13F9-4FAE-B085-B2A293913672}" srcOrd="0" destOrd="0" presId="urn:microsoft.com/office/officeart/2018/5/layout/IconCircleLabelList"/>
    <dgm:cxn modelId="{72DA2B75-66B7-49E4-B633-B6817D9EF5E1}" type="presParOf" srcId="{8404187C-13F9-4FAE-B085-B2A293913672}" destId="{AE2363EA-9B31-4461-AF33-8A30E323185E}" srcOrd="0" destOrd="0" presId="urn:microsoft.com/office/officeart/2018/5/layout/IconCircleLabelList"/>
    <dgm:cxn modelId="{D5091ACA-AC65-4AEB-B969-81298BDCC461}" type="presParOf" srcId="{8404187C-13F9-4FAE-B085-B2A293913672}" destId="{2DAAEB9D-54A7-4514-85AE-08509639D4F5}" srcOrd="1" destOrd="0" presId="urn:microsoft.com/office/officeart/2018/5/layout/IconCircleLabelList"/>
    <dgm:cxn modelId="{ADA7272F-B7E9-403A-AD2F-777A7059A4B0}" type="presParOf" srcId="{8404187C-13F9-4FAE-B085-B2A293913672}" destId="{017691AB-7317-4206-9978-CBE8E4D7D46E}" srcOrd="2" destOrd="0" presId="urn:microsoft.com/office/officeart/2018/5/layout/IconCircleLabelList"/>
    <dgm:cxn modelId="{A15AE578-CB5E-4843-B1C3-33A9981A23CD}" type="presParOf" srcId="{8404187C-13F9-4FAE-B085-B2A293913672}" destId="{48B9D636-6502-438A-94BA-BFE314CFDE6B}" srcOrd="3" destOrd="0" presId="urn:microsoft.com/office/officeart/2018/5/layout/IconCircleLabelList"/>
    <dgm:cxn modelId="{29095AA3-EA2A-41DD-BC32-26D253DE5346}" type="presParOf" srcId="{6AC54553-D413-486E-9C29-E589A0BDA28C}" destId="{D1D5A6EA-3453-410D-A440-CD2B463F1040}" srcOrd="1" destOrd="0" presId="urn:microsoft.com/office/officeart/2018/5/layout/IconCircleLabelList"/>
    <dgm:cxn modelId="{404BC386-1601-4390-BCF4-A65DC7E1112A}" type="presParOf" srcId="{6AC54553-D413-486E-9C29-E589A0BDA28C}" destId="{942796C2-7B4D-475D-911E-1942436F27C7}" srcOrd="2" destOrd="0" presId="urn:microsoft.com/office/officeart/2018/5/layout/IconCircleLabelList"/>
    <dgm:cxn modelId="{D4B1D52E-86F9-4D6E-A023-335309798B3D}" type="presParOf" srcId="{942796C2-7B4D-475D-911E-1942436F27C7}" destId="{EEF76CAC-0316-4409-87CA-CBA4CB086108}" srcOrd="0" destOrd="0" presId="urn:microsoft.com/office/officeart/2018/5/layout/IconCircleLabelList"/>
    <dgm:cxn modelId="{647E754D-B626-4E97-A52A-24FA892C4331}" type="presParOf" srcId="{942796C2-7B4D-475D-911E-1942436F27C7}" destId="{B9C265A7-AF28-4B67-A2D2-A17B07E0A53B}" srcOrd="1" destOrd="0" presId="urn:microsoft.com/office/officeart/2018/5/layout/IconCircleLabelList"/>
    <dgm:cxn modelId="{AD766B1B-BC75-43CC-8D4A-1C5222B2381D}" type="presParOf" srcId="{942796C2-7B4D-475D-911E-1942436F27C7}" destId="{9EDF68CF-1543-4B68-9DF9-F79695ED8C0A}" srcOrd="2" destOrd="0" presId="urn:microsoft.com/office/officeart/2018/5/layout/IconCircleLabelList"/>
    <dgm:cxn modelId="{CC797478-88BE-469B-90D4-3DEB024175AF}" type="presParOf" srcId="{942796C2-7B4D-475D-911E-1942436F27C7}" destId="{17EB6061-F5DB-4A1B-81F1-D91D0B896A05}" srcOrd="3" destOrd="0" presId="urn:microsoft.com/office/officeart/2018/5/layout/IconCircleLabelList"/>
    <dgm:cxn modelId="{7C57636E-02CB-4E9F-BADD-E0BDEB56BC1E}" type="presParOf" srcId="{6AC54553-D413-486E-9C29-E589A0BDA28C}" destId="{59ACBD51-D6F7-43D6-966B-5860275099F5}" srcOrd="3" destOrd="0" presId="urn:microsoft.com/office/officeart/2018/5/layout/IconCircleLabelList"/>
    <dgm:cxn modelId="{4EDDD3DE-3A56-4D61-AC86-E137D9478F24}" type="presParOf" srcId="{6AC54553-D413-486E-9C29-E589A0BDA28C}" destId="{ECE89F0D-5512-4B24-BFC2-2FE1956C8476}" srcOrd="4" destOrd="0" presId="urn:microsoft.com/office/officeart/2018/5/layout/IconCircleLabelList"/>
    <dgm:cxn modelId="{79938DCE-1C09-4318-B0E9-94FD311A4E93}" type="presParOf" srcId="{ECE89F0D-5512-4B24-BFC2-2FE1956C8476}" destId="{FDB953A3-F1CA-4433-80A7-ED16CC88E8BF}" srcOrd="0" destOrd="0" presId="urn:microsoft.com/office/officeart/2018/5/layout/IconCircleLabelList"/>
    <dgm:cxn modelId="{A1C12B4C-558C-40A9-9DC3-96FFE9FBD75F}" type="presParOf" srcId="{ECE89F0D-5512-4B24-BFC2-2FE1956C8476}" destId="{64069708-C9E5-4E78-8ACB-B79A8F6475D7}" srcOrd="1" destOrd="0" presId="urn:microsoft.com/office/officeart/2018/5/layout/IconCircleLabelList"/>
    <dgm:cxn modelId="{04E50D49-2AEF-43AF-B4E2-5119624D1886}" type="presParOf" srcId="{ECE89F0D-5512-4B24-BFC2-2FE1956C8476}" destId="{9305B077-59A4-4FFA-9555-CFBDC42D3533}" srcOrd="2" destOrd="0" presId="urn:microsoft.com/office/officeart/2018/5/layout/IconCircleLabelList"/>
    <dgm:cxn modelId="{FBB2B7A9-1D9E-436F-975F-B2F132A78461}" type="presParOf" srcId="{ECE89F0D-5512-4B24-BFC2-2FE1956C8476}" destId="{30DF11E3-733B-4CB4-97FF-F2AF9824AB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63EA-9B31-4461-AF33-8A30E323185E}">
      <dsp:nvSpPr>
        <dsp:cNvPr id="0" name=""/>
        <dsp:cNvSpPr/>
      </dsp:nvSpPr>
      <dsp:spPr>
        <a:xfrm>
          <a:off x="399174" y="777162"/>
          <a:ext cx="1132312" cy="1132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AEB9D-54A7-4514-85AE-08509639D4F5}">
      <dsp:nvSpPr>
        <dsp:cNvPr id="0" name=""/>
        <dsp:cNvSpPr/>
      </dsp:nvSpPr>
      <dsp:spPr>
        <a:xfrm>
          <a:off x="640487" y="1018474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9D636-6502-438A-94BA-BFE314CFDE6B}">
      <dsp:nvSpPr>
        <dsp:cNvPr id="0" name=""/>
        <dsp:cNvSpPr/>
      </dsp:nvSpPr>
      <dsp:spPr>
        <a:xfrm>
          <a:off x="37206" y="2262162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 dirty="0"/>
            <a:t>Train</a:t>
          </a:r>
        </a:p>
      </dsp:txBody>
      <dsp:txXfrm>
        <a:off x="37206" y="2262162"/>
        <a:ext cx="1856250" cy="720000"/>
      </dsp:txXfrm>
    </dsp:sp>
    <dsp:sp modelId="{EEF76CAC-0316-4409-87CA-CBA4CB086108}">
      <dsp:nvSpPr>
        <dsp:cNvPr id="0" name=""/>
        <dsp:cNvSpPr/>
      </dsp:nvSpPr>
      <dsp:spPr>
        <a:xfrm>
          <a:off x="2580268" y="777162"/>
          <a:ext cx="1132312" cy="1132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265A7-AF28-4B67-A2D2-A17B07E0A53B}">
      <dsp:nvSpPr>
        <dsp:cNvPr id="0" name=""/>
        <dsp:cNvSpPr/>
      </dsp:nvSpPr>
      <dsp:spPr>
        <a:xfrm>
          <a:off x="2821581" y="1018474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B6061-F5DB-4A1B-81F1-D91D0B896A05}">
      <dsp:nvSpPr>
        <dsp:cNvPr id="0" name=""/>
        <dsp:cNvSpPr/>
      </dsp:nvSpPr>
      <dsp:spPr>
        <a:xfrm>
          <a:off x="2218300" y="2262162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/>
            <a:t>Analyze</a:t>
          </a:r>
        </a:p>
      </dsp:txBody>
      <dsp:txXfrm>
        <a:off x="2218300" y="2262162"/>
        <a:ext cx="1856250" cy="720000"/>
      </dsp:txXfrm>
    </dsp:sp>
    <dsp:sp modelId="{FDB953A3-F1CA-4433-80A7-ED16CC88E8BF}">
      <dsp:nvSpPr>
        <dsp:cNvPr id="0" name=""/>
        <dsp:cNvSpPr/>
      </dsp:nvSpPr>
      <dsp:spPr>
        <a:xfrm>
          <a:off x="4761362" y="777162"/>
          <a:ext cx="1132312" cy="1132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69708-C9E5-4E78-8ACB-B79A8F6475D7}">
      <dsp:nvSpPr>
        <dsp:cNvPr id="0" name=""/>
        <dsp:cNvSpPr/>
      </dsp:nvSpPr>
      <dsp:spPr>
        <a:xfrm>
          <a:off x="5002675" y="1018474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11E3-733B-4CB4-97FF-F2AF9824AB7E}">
      <dsp:nvSpPr>
        <dsp:cNvPr id="0" name=""/>
        <dsp:cNvSpPr/>
      </dsp:nvSpPr>
      <dsp:spPr>
        <a:xfrm>
          <a:off x="4399393" y="2262162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300" kern="1200"/>
            <a:t>Evaluate</a:t>
          </a:r>
        </a:p>
      </dsp:txBody>
      <dsp:txXfrm>
        <a:off x="4399393" y="2262162"/>
        <a:ext cx="18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82BAB-48D1-443A-8D12-6A3EB559435B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D4123-53E9-458A-9D4C-F32BB60D8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config edited, labeling process can begin</a:t>
            </a:r>
          </a:p>
          <a:p>
            <a:r>
              <a:rPr lang="en-US" dirty="0"/>
              <a:t>Reiterate goals of the network; generalizability and accuracy</a:t>
            </a:r>
          </a:p>
          <a:p>
            <a:endParaRPr lang="en-US" dirty="0"/>
          </a:p>
          <a:p>
            <a:r>
              <a:rPr lang="en-US" dirty="0"/>
              <a:t>In prior trainings we have come across issues that can be mitigated by taking a few major pointers into consideration</a:t>
            </a:r>
          </a:p>
          <a:p>
            <a:r>
              <a:rPr lang="en-US" dirty="0"/>
              <a:t>I want to share to make your life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could guess…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show videos demonstrating the effects of filtering; this graphic shows the same effect.</a:t>
            </a:r>
          </a:p>
          <a:p>
            <a:r>
              <a:rPr lang="en-US" dirty="0"/>
              <a:t>Also shows what may occur if labels are inconsistent.</a:t>
            </a:r>
          </a:p>
          <a:p>
            <a:endParaRPr lang="en-US" dirty="0"/>
          </a:p>
          <a:p>
            <a:r>
              <a:rPr lang="en-US" dirty="0"/>
              <a:t>Consistent trajectory – blips denoted by arrows indicate that the network has mislabeled the object at that timepoint</a:t>
            </a:r>
          </a:p>
          <a:p>
            <a:r>
              <a:rPr lang="en-US" dirty="0"/>
              <a:t>Can also see confidence dips aligning with these events – indicate an underperforming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2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variation exists, address it by labeling instances of the variation</a:t>
            </a:r>
          </a:p>
          <a:p>
            <a:endParaRPr lang="en-US" dirty="0"/>
          </a:p>
          <a:p>
            <a:r>
              <a:rPr lang="en-US" dirty="0"/>
              <a:t>Last two have asterisks because they can apply sometimes (will mention more about setups on the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2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LAST: similar effect to lack of consistency; likely that labels will bounce around erratically or an object in view wont be labeled at all (similar behavior) to graphic shown under consistency)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 labeling is complete; time to train the network; simply press the train button on the explorer GUI</a:t>
            </a:r>
          </a:p>
          <a:p>
            <a:r>
              <a:rPr lang="en-US" dirty="0"/>
              <a:t>Goal of this slide is simply to show that the refinement of a network is an iterative process. – context shown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D4123-53E9-458A-9D4C-F32BB60D8B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3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2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6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8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5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4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8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9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5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73590-F502-64D5-274A-C19753E3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Network Optimization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9ED17-9FF1-872E-6041-960F1A9EE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/>
              <a:t>Generalizability -- Create a single network capable of accurately analyzing semi-diverse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/>
              <a:t>Pose estimation accuracy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Many possible issues due to human error</a:t>
            </a:r>
          </a:p>
        </p:txBody>
      </p:sp>
    </p:spTree>
    <p:extLst>
      <p:ext uri="{BB962C8B-B14F-4D97-AF65-F5344CB8AC3E}">
        <p14:creationId xmlns:p14="http://schemas.microsoft.com/office/powerpoint/2010/main" val="14354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owedReach_20240501_session001_faster">
            <a:hlinkClick r:id="" action="ppaction://media"/>
            <a:extLst>
              <a:ext uri="{FF2B5EF4-FFF2-40B4-BE49-F238E27FC236}">
                <a16:creationId xmlns:a16="http://schemas.microsoft.com/office/drawing/2014/main" id="{B4D22432-B58E-7CE8-4C7A-A960EAFEF6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231" y="0"/>
            <a:ext cx="10305538" cy="6869524"/>
          </a:xfrm>
        </p:spPr>
      </p:pic>
    </p:spTree>
    <p:extLst>
      <p:ext uri="{BB962C8B-B14F-4D97-AF65-F5344CB8AC3E}">
        <p14:creationId xmlns:p14="http://schemas.microsoft.com/office/powerpoint/2010/main" val="20988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owedReach_20240501_session001_unwanted">
            <a:hlinkClick r:id="" action="ppaction://media"/>
            <a:extLst>
              <a:ext uri="{FF2B5EF4-FFF2-40B4-BE49-F238E27FC236}">
                <a16:creationId xmlns:a16="http://schemas.microsoft.com/office/drawing/2014/main" id="{2466B840-2529-98FC-5B89-30370ED6AD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9692" y="-2911"/>
            <a:ext cx="10292616" cy="6860911"/>
          </a:xfrm>
        </p:spPr>
      </p:pic>
    </p:spTree>
    <p:extLst>
      <p:ext uri="{BB962C8B-B14F-4D97-AF65-F5344CB8AC3E}">
        <p14:creationId xmlns:p14="http://schemas.microsoft.com/office/powerpoint/2010/main" val="341610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AD1E-C2AE-19CF-320A-C8CFDA2B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5. Handling Complex Body Parts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EE1F-7036-51D6-DE8D-8F14F459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600" dirty="0"/>
              <a:t>If an object/body part regularly shifts orientation, multiple labels may be necessary.</a:t>
            </a:r>
          </a:p>
          <a:p>
            <a:pPr lvl="1"/>
            <a:r>
              <a:rPr lang="en-US" sz="2600" dirty="0"/>
              <a:t>Unique label for each orientation.</a:t>
            </a:r>
          </a:p>
          <a:p>
            <a:pPr lvl="1"/>
            <a:r>
              <a:rPr lang="en-US" sz="2600" dirty="0"/>
              <a:t>Ex. </a:t>
            </a:r>
            <a:r>
              <a:rPr lang="en-US" sz="2600" dirty="0" err="1"/>
              <a:t>RH_Flat</a:t>
            </a:r>
            <a:r>
              <a:rPr lang="en-US" sz="2600" dirty="0"/>
              <a:t>, </a:t>
            </a:r>
            <a:r>
              <a:rPr lang="en-US" sz="2600" dirty="0" err="1"/>
              <a:t>RH_Spread</a:t>
            </a:r>
            <a:r>
              <a:rPr lang="en-US" sz="2600" dirty="0"/>
              <a:t>, </a:t>
            </a:r>
            <a:r>
              <a:rPr lang="en-US" sz="2600" dirty="0" err="1"/>
              <a:t>RH_Grab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6945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E9953-71CC-66A9-8FBB-BFA428CEA976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Right Hand Flat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4307-E6C2-6CD2-19A3-13BBFA8E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" y="2633472"/>
            <a:ext cx="1086774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3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9CE02-5D92-9D4E-D481-1043E9A3C55C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Right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Hand Spread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F003E-8DE7-FFF3-EDA7-95FBE4B1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" y="2633472"/>
            <a:ext cx="1086774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3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41F62-598A-6CB6-1874-EDA1005C45EC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Right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Hand Grab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1EE4B-F5D3-D071-9330-B97618D6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" y="2633472"/>
            <a:ext cx="1086774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DD04-CEE1-8D94-1E5C-2DD66E93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Accurate 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4B4ED-C390-78CF-1622-A76508F7A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process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C7CCC9-2997-8428-300E-D430BC223D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999583"/>
              </p:ext>
            </p:extLst>
          </p:nvPr>
        </p:nvGraphicFramePr>
        <p:xfrm>
          <a:off x="2949575" y="2641973"/>
          <a:ext cx="6292850" cy="375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42744DA6-A93C-6AF3-EA20-78E3E5775828}"/>
              </a:ext>
            </a:extLst>
          </p:cNvPr>
          <p:cNvSpPr/>
          <p:nvPr/>
        </p:nvSpPr>
        <p:spPr>
          <a:xfrm>
            <a:off x="4629897" y="3758978"/>
            <a:ext cx="786653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F9689E-C689-7492-CF44-8A320E3DCE8A}"/>
              </a:ext>
            </a:extLst>
          </p:cNvPr>
          <p:cNvSpPr/>
          <p:nvPr/>
        </p:nvSpPr>
        <p:spPr>
          <a:xfrm>
            <a:off x="6775452" y="3758978"/>
            <a:ext cx="786653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4E86E0A7-BF3F-162F-10BF-7EDB02A5A57F}"/>
              </a:ext>
            </a:extLst>
          </p:cNvPr>
          <p:cNvSpPr/>
          <p:nvPr/>
        </p:nvSpPr>
        <p:spPr>
          <a:xfrm flipH="1">
            <a:off x="3809999" y="2849118"/>
            <a:ext cx="4521944" cy="484632"/>
          </a:xfrm>
          <a:prstGeom prst="uturnArrow">
            <a:avLst>
              <a:gd name="adj1" fmla="val 32493"/>
              <a:gd name="adj2" fmla="val 25000"/>
              <a:gd name="adj3" fmla="val 30787"/>
              <a:gd name="adj4" fmla="val 15330"/>
              <a:gd name="adj5" fmla="val 10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9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D657-0416-D378-5272-8E02EA92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1. Consistency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C4AC-6708-B890-D638-C62F4C3E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Objects must be labeled in same location every time</a:t>
            </a:r>
          </a:p>
          <a:p>
            <a:r>
              <a:rPr lang="en-US" dirty="0"/>
              <a:t>Issue: inconsistent labeling leads to “erratic” labels. </a:t>
            </a:r>
          </a:p>
          <a:p>
            <a:pPr lvl="1"/>
            <a:r>
              <a:rPr lang="en-US" sz="2800" dirty="0"/>
              <a:t>More likely that the network will misidentify an object</a:t>
            </a:r>
          </a:p>
          <a:p>
            <a:pPr lvl="1"/>
            <a:r>
              <a:rPr lang="en-US" sz="2800" dirty="0"/>
              <a:t>Prevents accurate analysis </a:t>
            </a:r>
          </a:p>
        </p:txBody>
      </p:sp>
    </p:spTree>
    <p:extLst>
      <p:ext uri="{BB962C8B-B14F-4D97-AF65-F5344CB8AC3E}">
        <p14:creationId xmlns:p14="http://schemas.microsoft.com/office/powerpoint/2010/main" val="10212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close-up of a mouse&#10;&#10;Description automatically generated">
            <a:extLst>
              <a:ext uri="{FF2B5EF4-FFF2-40B4-BE49-F238E27FC236}">
                <a16:creationId xmlns:a16="http://schemas.microsoft.com/office/drawing/2014/main" id="{008555F5-5839-56B5-5D6F-FFB40BB78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69" b="2"/>
          <a:stretch/>
        </p:blipFill>
        <p:spPr>
          <a:xfrm>
            <a:off x="6167752" y="664765"/>
            <a:ext cx="5668684" cy="574361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5" name="Picture 4" descr="A close-up of a mouse&#10;&#10;Description automatically generated">
            <a:extLst>
              <a:ext uri="{FF2B5EF4-FFF2-40B4-BE49-F238E27FC236}">
                <a16:creationId xmlns:a16="http://schemas.microsoft.com/office/drawing/2014/main" id="{775BAD9E-E8CA-FA0D-83A0-A85A0043E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8" r="28190" b="2"/>
          <a:stretch/>
        </p:blipFill>
        <p:spPr>
          <a:xfrm>
            <a:off x="349356" y="664765"/>
            <a:ext cx="5674893" cy="574361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7578B66-53D2-4623-DBBC-BC5234A066E1}"/>
              </a:ext>
            </a:extLst>
          </p:cNvPr>
          <p:cNvSpPr/>
          <p:nvPr/>
        </p:nvSpPr>
        <p:spPr>
          <a:xfrm>
            <a:off x="9240820" y="4701092"/>
            <a:ext cx="185626" cy="18596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2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 showing a number of key points&#10;&#10;Description automatically generated with medium confidence">
            <a:extLst>
              <a:ext uri="{FF2B5EF4-FFF2-40B4-BE49-F238E27FC236}">
                <a16:creationId xmlns:a16="http://schemas.microsoft.com/office/drawing/2014/main" id="{690A4167-252A-80E6-019F-3BC0CBCC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0" y="237769"/>
            <a:ext cx="8966579" cy="6382461"/>
          </a:xfrm>
        </p:spPr>
      </p:pic>
    </p:spTree>
    <p:extLst>
      <p:ext uri="{BB962C8B-B14F-4D97-AF65-F5344CB8AC3E}">
        <p14:creationId xmlns:p14="http://schemas.microsoft.com/office/powerpoint/2010/main" val="217360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5A1A-2FD1-A5F4-4723-A170CB9F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2. Diversity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968F-0589-4497-EBC3-C4BD342C5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Sampling should encompass variations existing in the dataset</a:t>
            </a:r>
          </a:p>
          <a:p>
            <a:pPr lvl="1"/>
            <a:r>
              <a:rPr lang="en-US" sz="2800" dirty="0"/>
              <a:t>Lighting changes</a:t>
            </a:r>
          </a:p>
          <a:p>
            <a:pPr lvl="1"/>
            <a:r>
              <a:rPr lang="en-US" sz="2800" dirty="0"/>
              <a:t>Unique behaviors</a:t>
            </a:r>
          </a:p>
          <a:p>
            <a:pPr lvl="1"/>
            <a:r>
              <a:rPr lang="en-US" sz="2800" dirty="0"/>
              <a:t>Different subjects</a:t>
            </a:r>
          </a:p>
          <a:p>
            <a:pPr lvl="1"/>
            <a:r>
              <a:rPr lang="en-US" sz="2800" dirty="0"/>
              <a:t>Experimental setups*</a:t>
            </a:r>
          </a:p>
          <a:p>
            <a:pPr lvl="1"/>
            <a:r>
              <a:rPr lang="en-US" sz="2800" dirty="0"/>
              <a:t>Time range*</a:t>
            </a:r>
          </a:p>
          <a:p>
            <a:r>
              <a:rPr lang="en-US" dirty="0"/>
              <a:t>Issue: lack of dataset diversity leads to poor generalizability </a:t>
            </a:r>
          </a:p>
          <a:p>
            <a:pPr lvl="1"/>
            <a:r>
              <a:rPr lang="en-US" sz="2800" dirty="0"/>
              <a:t>Network unusable for analyzing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606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uence 01_Sub_01_1">
            <a:hlinkClick r:id="" action="ppaction://media"/>
            <a:extLst>
              <a:ext uri="{FF2B5EF4-FFF2-40B4-BE49-F238E27FC236}">
                <a16:creationId xmlns:a16="http://schemas.microsoft.com/office/drawing/2014/main" id="{D9CB9781-DC3C-97E4-A988-E0892635E0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697" t="25394" r="9087" b="10872"/>
          <a:stretch/>
        </p:blipFill>
        <p:spPr>
          <a:xfrm>
            <a:off x="1880823" y="877188"/>
            <a:ext cx="8430354" cy="5103623"/>
          </a:xfrm>
        </p:spPr>
      </p:pic>
    </p:spTree>
    <p:extLst>
      <p:ext uri="{BB962C8B-B14F-4D97-AF65-F5344CB8AC3E}">
        <p14:creationId xmlns:p14="http://schemas.microsoft.com/office/powerpoint/2010/main" val="15163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317D5-F83A-9031-E70E-8F408760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3. Comprehensive Labeling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F4A7-08CD-3630-C444-EF74BFD20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If a label is created for any video frame, all visible objects must be labeled on that frame.  </a:t>
            </a:r>
          </a:p>
          <a:p>
            <a:pPr lvl="1"/>
            <a:r>
              <a:rPr lang="en-US" sz="2800" dirty="0"/>
              <a:t>Side and Front are separate</a:t>
            </a:r>
          </a:p>
          <a:p>
            <a:r>
              <a:rPr lang="en-US" dirty="0"/>
              <a:t>Issue: computer interprets a missing label on a visible object as if the object is not present.</a:t>
            </a:r>
          </a:p>
          <a:p>
            <a:pPr lvl="1"/>
            <a:r>
              <a:rPr lang="en-US" sz="2800" dirty="0"/>
              <a:t>Contradicts prior labels – </a:t>
            </a:r>
            <a:r>
              <a:rPr lang="en-US" sz="2800" b="1" u="sng" dirty="0"/>
              <a:t>WILL</a:t>
            </a:r>
            <a:r>
              <a:rPr lang="en-US" sz="2800" dirty="0"/>
              <a:t> impact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12493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B276-F2D7-9A59-18F5-3F0D195B2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73" b="-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71CDE-2EEC-37C0-F2A9-C1B897793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3" b="-1"/>
          <a:stretch/>
        </p:blipFill>
        <p:spPr>
          <a:xfrm>
            <a:off x="6195376" y="557189"/>
            <a:ext cx="5674893" cy="582143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577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AD73F-38C9-A624-5F4D-3991ADEF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4. Focus on Behavioral Epochs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4B43-E617-D8DD-0261-47341E8D7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dirty="0"/>
              <a:t>Identify desired outcomes of the trained network</a:t>
            </a:r>
          </a:p>
          <a:p>
            <a:pPr lvl="1"/>
            <a:r>
              <a:rPr lang="en-US" sz="2800" dirty="0"/>
              <a:t>Which behaviors need to be tracked correctly?</a:t>
            </a:r>
          </a:p>
          <a:p>
            <a:pPr lvl="1"/>
            <a:r>
              <a:rPr lang="en-US" sz="2800" dirty="0"/>
              <a:t>What data is needed for subsequent analysis?</a:t>
            </a:r>
          </a:p>
          <a:p>
            <a:r>
              <a:rPr lang="en-US" dirty="0"/>
              <a:t>For reach finding, we need the initiation, peaks, and end of a reach, along with the outcome of each reach.</a:t>
            </a:r>
          </a:p>
          <a:p>
            <a:pPr lvl="1"/>
            <a:r>
              <a:rPr lang="en-US" sz="2800" dirty="0"/>
              <a:t>Necessary for logical tests in analysis</a:t>
            </a:r>
          </a:p>
          <a:p>
            <a:r>
              <a:rPr lang="en-US" dirty="0"/>
              <a:t>Label these epochs more frequently than other behaviors</a:t>
            </a:r>
          </a:p>
        </p:txBody>
      </p:sp>
    </p:spTree>
    <p:extLst>
      <p:ext uri="{BB962C8B-B14F-4D97-AF65-F5344CB8AC3E}">
        <p14:creationId xmlns:p14="http://schemas.microsoft.com/office/powerpoint/2010/main" val="390618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E30245C51F164083D62539B7895DB9" ma:contentTypeVersion="13" ma:contentTypeDescription="Create a new document." ma:contentTypeScope="" ma:versionID="383843e3ba29b5d9e96bbe54522e2728">
  <xsd:schema xmlns:xsd="http://www.w3.org/2001/XMLSchema" xmlns:xs="http://www.w3.org/2001/XMLSchema" xmlns:p="http://schemas.microsoft.com/office/2006/metadata/properties" xmlns:ns3="57b2c6cc-0955-4078-92e9-ee9c259f6a25" xmlns:ns4="24efcb97-dbde-4861-957b-e33169b9281e" targetNamespace="http://schemas.microsoft.com/office/2006/metadata/properties" ma:root="true" ma:fieldsID="3833b873a7f56301daad9e6fd66f2a6c" ns3:_="" ns4:_="">
    <xsd:import namespace="57b2c6cc-0955-4078-92e9-ee9c259f6a25"/>
    <xsd:import namespace="24efcb97-dbde-4861-957b-e33169b928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b2c6cc-0955-4078-92e9-ee9c259f6a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fcb97-dbde-4861-957b-e33169b9281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7b2c6cc-0955-4078-92e9-ee9c259f6a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0B7F30-35A5-4920-A144-9A3BB26DEE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b2c6cc-0955-4078-92e9-ee9c259f6a25"/>
    <ds:schemaRef ds:uri="24efcb97-dbde-4861-957b-e33169b928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A964EA-8340-4EE6-8B32-C930BE7B2BC8}">
  <ds:schemaRefs>
    <ds:schemaRef ds:uri="http://schemas.openxmlformats.org/package/2006/metadata/core-properties"/>
    <ds:schemaRef ds:uri="http://purl.org/dc/elements/1.1/"/>
    <ds:schemaRef ds:uri="http://www.w3.org/XML/1998/namespace"/>
    <ds:schemaRef ds:uri="57b2c6cc-0955-4078-92e9-ee9c259f6a25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24efcb97-dbde-4861-957b-e33169b9281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A7C058B-1E12-43C1-BF7C-01D207B5C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3118</TotalTime>
  <Words>514</Words>
  <Application>Microsoft Office PowerPoint</Application>
  <PresentationFormat>Widescreen</PresentationFormat>
  <Paragraphs>68</Paragraphs>
  <Slides>16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Network Optimization</vt:lpstr>
      <vt:lpstr>1. Consistency</vt:lpstr>
      <vt:lpstr>PowerPoint Presentation</vt:lpstr>
      <vt:lpstr>PowerPoint Presentation</vt:lpstr>
      <vt:lpstr>2. Diversity </vt:lpstr>
      <vt:lpstr>PowerPoint Presentation</vt:lpstr>
      <vt:lpstr>3. Comprehensive Labeling</vt:lpstr>
      <vt:lpstr>PowerPoint Presentation</vt:lpstr>
      <vt:lpstr>4. Focus on Behavioral Epochs</vt:lpstr>
      <vt:lpstr>PowerPoint Presentation</vt:lpstr>
      <vt:lpstr>PowerPoint Presentation</vt:lpstr>
      <vt:lpstr>5. Handling Complex Body Parts</vt:lpstr>
      <vt:lpstr>PowerPoint Presentation</vt:lpstr>
      <vt:lpstr>PowerPoint Presentation</vt:lpstr>
      <vt:lpstr>PowerPoint Presentation</vt:lpstr>
      <vt:lpstr>Ensuring Accurate Trained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DeepLabCut</dc:title>
  <dc:creator>Reynolds, Benjamin</dc:creator>
  <cp:lastModifiedBy>Reynolds, Benjamin</cp:lastModifiedBy>
  <cp:revision>4</cp:revision>
  <dcterms:created xsi:type="dcterms:W3CDTF">2024-05-28T16:14:10Z</dcterms:created>
  <dcterms:modified xsi:type="dcterms:W3CDTF">2024-07-31T21:21:22Z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0x010100C9E30245C51F164083D62539B7895DB9</vt:lpwstr>
  </property>
</Properties>
</file>